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7" r:id="rId2"/>
    <p:sldId id="301" r:id="rId3"/>
    <p:sldId id="291" r:id="rId4"/>
    <p:sldId id="293" r:id="rId5"/>
    <p:sldId id="303" r:id="rId6"/>
    <p:sldId id="309" r:id="rId7"/>
    <p:sldId id="295" r:id="rId8"/>
    <p:sldId id="304" r:id="rId9"/>
    <p:sldId id="307" r:id="rId10"/>
    <p:sldId id="305" r:id="rId11"/>
    <p:sldId id="298" r:id="rId12"/>
    <p:sldId id="306" r:id="rId13"/>
    <p:sldId id="29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3" autoAdjust="0"/>
    <p:restoredTop sz="94707" autoAdjust="0"/>
  </p:normalViewPr>
  <p:slideViewPr>
    <p:cSldViewPr snapToGrid="0">
      <p:cViewPr varScale="1">
        <p:scale>
          <a:sx n="109" d="100"/>
          <a:sy n="109" d="100"/>
        </p:scale>
        <p:origin x="48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6552E-7017-4338-B72E-1F5C1B541EED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755F-F41F-4C40-AD59-A0AF94F8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003C69-5888-40B5-963B-2D265FCD21D3}" type="slidenum">
              <a:rPr lang="he-IL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1755F-F41F-4C40-AD59-A0AF94F856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1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52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9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35013"/>
            <a:ext cx="27432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5013"/>
            <a:ext cx="80264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39200" y="78152"/>
            <a:ext cx="2743200" cy="365125"/>
          </a:xfrm>
          <a:prstGeom prst="rect">
            <a:avLst/>
          </a:prstGeom>
        </p:spPr>
        <p:txBody>
          <a:bodyPr/>
          <a:lstStyle/>
          <a:p>
            <a:fld id="{4B890CB6-F4D4-498D-BEA5-C56529FB7AB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7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7EF68F4-83C3-4BF3-865B-FF29FC07D1B9}" type="slidenum">
              <a:rPr lang="he-IL" smtClean="0">
                <a:solidFill>
                  <a:srgbClr val="000000"/>
                </a:solidFill>
              </a:rPr>
              <a:pPr/>
              <a:t>‹#›</a:t>
            </a:fld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33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42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5080"/>
            <a:ext cx="10972800" cy="4364715"/>
          </a:xfrm>
        </p:spPr>
        <p:txBody>
          <a:bodyPr/>
          <a:lstStyle>
            <a:lvl1pPr>
              <a:defRPr sz="2800">
                <a:solidFill>
                  <a:srgbClr val="990099"/>
                </a:solidFill>
              </a:defRPr>
            </a:lvl1pPr>
            <a:lvl2pPr>
              <a:defRPr sz="2400">
                <a:solidFill>
                  <a:srgbClr val="990099"/>
                </a:solidFill>
              </a:defRPr>
            </a:lvl2pPr>
            <a:lvl3pPr>
              <a:defRPr sz="2200">
                <a:solidFill>
                  <a:srgbClr val="990099"/>
                </a:solidFill>
              </a:defRPr>
            </a:lvl3pPr>
            <a:lvl4pPr>
              <a:defRPr>
                <a:solidFill>
                  <a:srgbClr val="990099"/>
                </a:solidFill>
              </a:defRPr>
            </a:lvl4pPr>
            <a:lvl5pPr>
              <a:defRPr>
                <a:solidFill>
                  <a:srgbClr val="99009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5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97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74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08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17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3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2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487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550435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116040" y="181209"/>
            <a:ext cx="9970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Multi Sources Docking Station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cap="small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The Center for Power Electronics and Mixed-Signal IC, Ben-Gurion</a:t>
            </a:r>
            <a:r>
              <a:rPr lang="en-US" altLang="en-US" sz="1600" b="1" cap="small" baseline="0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 University</a:t>
            </a: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		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911394" y="518545"/>
            <a:ext cx="666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800" b="1" dirty="0">
                <a:solidFill>
                  <a:srgbClr val="000000"/>
                </a:solidFill>
              </a:rPr>
              <a:t>[</a:t>
            </a:r>
            <a:fld id="{CA824956-210B-4D0E-B355-2A2308706CE9}" type="slidenum">
              <a:rPr lang="en-US" altLang="en-US" sz="1800" b="1" smtClean="0">
                <a:solidFill>
                  <a:srgbClr val="000000"/>
                </a:solidFill>
              </a:rPr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en-US" sz="1800" b="1" dirty="0">
                <a:solidFill>
                  <a:srgbClr val="000000"/>
                </a:solidFill>
              </a:rPr>
              <a:t>]</a:t>
            </a:r>
          </a:p>
        </p:txBody>
      </p:sp>
      <p:grpSp>
        <p:nvGrpSpPr>
          <p:cNvPr id="1031" name="Group 11"/>
          <p:cNvGrpSpPr>
            <a:grpSpLocks/>
          </p:cNvGrpSpPr>
          <p:nvPr/>
        </p:nvGrpSpPr>
        <p:grpSpPr bwMode="auto">
          <a:xfrm>
            <a:off x="410637" y="913274"/>
            <a:ext cx="10955867" cy="55563"/>
            <a:chOff x="0" y="320"/>
            <a:chExt cx="5576" cy="32"/>
          </a:xfrm>
        </p:grpSpPr>
        <p:sp>
          <p:nvSpPr>
            <p:cNvPr id="1032" name="Line 8"/>
            <p:cNvSpPr>
              <a:spLocks noChangeShapeType="1"/>
            </p:cNvSpPr>
            <p:nvPr userDrawn="1"/>
          </p:nvSpPr>
          <p:spPr bwMode="auto">
            <a:xfrm>
              <a:off x="0" y="320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033" name="Line 10"/>
            <p:cNvSpPr>
              <a:spLocks noChangeShapeType="1"/>
            </p:cNvSpPr>
            <p:nvPr userDrawn="1"/>
          </p:nvSpPr>
          <p:spPr bwMode="auto">
            <a:xfrm>
              <a:off x="0" y="352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6825" y="32995"/>
            <a:ext cx="1004979" cy="10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84" r:id="rId13"/>
    <p:sldLayoutId id="214748368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9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9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50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D20D2A03-43A2-448D-9901-38C307C71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541" y="1317647"/>
            <a:ext cx="8962711" cy="71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kern="1200" dirty="0">
                <a:ea typeface="MS Mincho" panose="02020609040205080304" pitchFamily="49" charset="-128"/>
                <a:cs typeface="Arial" panose="020B0604020202020204" pitchFamily="34" charset="0"/>
              </a:rPr>
              <a:t>Multi Sources Docking Station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40D4F18-8F01-4D4F-B637-4CD2A324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090" y="1189250"/>
            <a:ext cx="674563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 dirty="0"/>
              <a:t>		   </a:t>
            </a:r>
          </a:p>
          <a:p>
            <a:pPr>
              <a:buNone/>
            </a:pPr>
            <a:r>
              <a:rPr lang="en-US" b="1" dirty="0"/>
              <a:t>	               </a:t>
            </a:r>
            <a:r>
              <a:rPr 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p-2022-040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  Bar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Moskovich</a:t>
            </a:r>
            <a:b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</a:b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Noam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Galili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>
              <a:buNone/>
            </a:pPr>
            <a:r>
              <a:rPr lang="en-US" sz="2000" b="1" kern="0" dirty="0"/>
              <a:t>Supervisors:</a:t>
            </a:r>
          </a:p>
          <a:p>
            <a:pPr algn="ctr">
              <a:buNone/>
            </a:pPr>
            <a:r>
              <a:rPr lang="en-US" sz="2000" kern="0" dirty="0"/>
              <a:t>Prof. </a:t>
            </a:r>
            <a:r>
              <a:rPr lang="en-US" sz="2000" kern="0" dirty="0" err="1"/>
              <a:t>Mor</a:t>
            </a:r>
            <a:r>
              <a:rPr lang="en-US" sz="2000" kern="0" dirty="0"/>
              <a:t> M. </a:t>
            </a:r>
            <a:r>
              <a:rPr lang="en-US" sz="2000" kern="0" dirty="0" err="1"/>
              <a:t>Peretz</a:t>
            </a:r>
            <a:endParaRPr lang="en-US" sz="2000" kern="0" dirty="0"/>
          </a:p>
          <a:p>
            <a:pPr algn="ctr">
              <a:buNone/>
            </a:pPr>
            <a:r>
              <a:rPr lang="en-US" sz="2000" kern="0" dirty="0"/>
              <a:t>Mr. Guy Bar </a:t>
            </a:r>
            <a:r>
              <a:rPr lang="en-US" sz="2000" kern="0" dirty="0" err="1"/>
              <a:t>Sovik</a:t>
            </a:r>
            <a:endParaRPr lang="en-US" sz="2000" kern="0" dirty="0"/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BC59F0-47B2-408E-B34C-B136A0E9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7" y="4555687"/>
            <a:ext cx="6257925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The Center for Power Electronics and Mixed-Signal IC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Department of Electrical and Computer Engineering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Ben-Gurion University of the Negev, </a:t>
            </a:r>
            <a:r>
              <a:rPr lang="en-US" altLang="en-US" sz="1800" b="1" i="1" dirty="0">
                <a:solidFill>
                  <a:srgbClr val="990099"/>
                </a:solidFill>
              </a:rPr>
              <a:t>ISRAEL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Website: http://www.ee.bgu.ac.il/~pemic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5D610-68D7-46A8-A765-0163D1C04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46" y="6162037"/>
            <a:ext cx="8844085" cy="42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>
                <a:solidFill>
                  <a:srgbClr val="990099"/>
                </a:solidFill>
              </a:rPr>
              <a:t>June 2022</a:t>
            </a:r>
          </a:p>
        </p:txBody>
      </p:sp>
    </p:spTree>
    <p:extLst>
      <p:ext uri="{BB962C8B-B14F-4D97-AF65-F5344CB8AC3E}">
        <p14:creationId xmlns:p14="http://schemas.microsoft.com/office/powerpoint/2010/main" val="2649983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088E8C-EE6E-8C33-150E-377504D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9B0392-1743-5E7F-A2BF-A5300911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3285"/>
            <a:ext cx="6337300" cy="4364715"/>
          </a:xfrm>
        </p:spPr>
        <p:txBody>
          <a:bodyPr/>
          <a:lstStyle/>
          <a:p>
            <a:r>
              <a:rPr lang="en-US" sz="2200" dirty="0"/>
              <a:t>Hardware implementation</a:t>
            </a:r>
          </a:p>
          <a:p>
            <a:endParaRPr lang="en-US" sz="2200" dirty="0"/>
          </a:p>
          <a:p>
            <a:r>
              <a:rPr lang="en-US" sz="2200" dirty="0"/>
              <a:t>Control implementation</a:t>
            </a:r>
          </a:p>
          <a:p>
            <a:endParaRPr lang="en-US" sz="2200" dirty="0"/>
          </a:p>
          <a:p>
            <a:r>
              <a:rPr lang="en-US" sz="2200" dirty="0"/>
              <a:t>Wireless charging</a:t>
            </a:r>
          </a:p>
          <a:p>
            <a:endParaRPr lang="en-US" sz="2200" dirty="0"/>
          </a:p>
          <a:p>
            <a:r>
              <a:rPr lang="en-US" sz="2200" dirty="0"/>
              <a:t>Inverter implementation</a:t>
            </a:r>
          </a:p>
          <a:p>
            <a:endParaRPr lang="en-IL" dirty="0"/>
          </a:p>
        </p:txBody>
      </p:sp>
      <p:pic>
        <p:nvPicPr>
          <p:cNvPr id="4098" name="Picture 2" descr="Geek Circuit Board Pcb in Cartoon Shape Stock Vector - Illustration of  clever, freak: 149491815">
            <a:extLst>
              <a:ext uri="{FF2B5EF4-FFF2-40B4-BE49-F238E27FC236}">
                <a16:creationId xmlns:a16="http://schemas.microsoft.com/office/drawing/2014/main" id="{6A070D87-CD9D-51EA-647B-E2E2D586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80" y="1901623"/>
            <a:ext cx="4772920" cy="47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3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IT Annual Fund Circuit Board Thank You Card – Michael Georgeson">
            <a:extLst>
              <a:ext uri="{FF2B5EF4-FFF2-40B4-BE49-F238E27FC236}">
                <a16:creationId xmlns:a16="http://schemas.microsoft.com/office/drawing/2014/main" id="{24C7E3A2-05A3-419C-92F6-1DDAD864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442906"/>
            <a:ext cx="9305925" cy="541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98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A45079BF-9B21-E72D-CF6D-B24BFDFB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4" y="2101521"/>
            <a:ext cx="4695824" cy="216007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C47CFE9-648E-CA9B-F4B9-0C27357D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Simulation </a:t>
            </a:r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60BD33-982E-970A-5C3B-108C13C0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4489640"/>
            <a:ext cx="4419600" cy="21600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/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𝑟𝑒𝑠𝑜𝑛𝑎𝑛𝑐𝑒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/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𝐿𝑜𝑤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6E0CBDF0-ADEC-3E68-A79B-9915A7FFD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564" y="4458866"/>
            <a:ext cx="4316439" cy="2303051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E09853D-937C-48CA-521C-A237A0343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78239"/>
            <a:ext cx="4254500" cy="2111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/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𝑏𝑜𝑜𝑠𝑡</m:t>
                              </m:r>
                            </m:sub>
                          </m:sSub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/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569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FA129B-7413-4024-93C8-B60E5367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29" y="6208717"/>
            <a:ext cx="438211" cy="609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11A44E-CCBE-402D-82A3-8DB57B03C3F5}"/>
              </a:ext>
            </a:extLst>
          </p:cNvPr>
          <p:cNvSpPr>
            <a:spLocks noGrp="1"/>
          </p:cNvSpPr>
          <p:nvPr/>
        </p:nvSpPr>
        <p:spPr bwMode="auto">
          <a:xfrm>
            <a:off x="1167468" y="1050236"/>
            <a:ext cx="8229600" cy="71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342892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685783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028675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371566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dirty="0"/>
              <a:t> Project’s Tasks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785BFC3-EE49-D0AF-4D03-F9E23AC4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60" y="1768463"/>
            <a:ext cx="7844908" cy="4542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829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777100-A95D-4867-9607-3FFE5A4E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575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DE6FC3-89FF-45F9-BD09-D1A954108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492901"/>
            <a:ext cx="5384800" cy="4114800"/>
          </a:xfrm>
        </p:spPr>
        <p:txBody>
          <a:bodyPr wrap="square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990099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400" dirty="0">
                <a:latin typeface="+mj-lt"/>
                <a:cs typeface="Times New Roman" panose="02020603050405020304" pitchFamily="18" charset="0"/>
              </a:rPr>
              <a:t>Various</a:t>
            </a:r>
            <a:r>
              <a:rPr lang="he-IL" altLang="en-IL" sz="240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altLang="en-IL" sz="2400" dirty="0">
                <a:latin typeface="+mj-lt"/>
                <a:cs typeface="Times New Roman" panose="02020603050405020304" pitchFamily="18" charset="0"/>
              </a:rPr>
              <a:t>industry uses</a:t>
            </a:r>
            <a:endParaRPr lang="he-IL" altLang="en-IL" sz="2400" dirty="0">
              <a:latin typeface="+mj-lt"/>
              <a:cs typeface="Times New Roman" panose="02020603050405020304" pitchFamily="18" charset="0"/>
            </a:endParaRPr>
          </a:p>
          <a:p>
            <a:pPr marL="0" indent="0">
              <a:buNone/>
              <a:defRPr/>
            </a:pPr>
            <a:endParaRPr lang="en-US" altLang="en-IL" sz="24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400" dirty="0">
                <a:latin typeface="+mj-lt"/>
                <a:cs typeface="Times New Roman" panose="02020603050405020304" pitchFamily="18" charset="0"/>
              </a:rPr>
              <a:t>Limited battery lifetime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IL" sz="24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400" dirty="0">
                <a:latin typeface="+mj-lt"/>
                <a:cs typeface="Times New Roman" panose="02020603050405020304" pitchFamily="18" charset="0"/>
              </a:rPr>
              <a:t>Different energy sources </a:t>
            </a:r>
          </a:p>
          <a:p>
            <a:pPr marL="0" indent="0">
              <a:buNone/>
              <a:defRPr/>
            </a:pPr>
            <a:endParaRPr lang="en-US" altLang="en-IL" sz="7200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Picture 5" descr="Flying sushi: Israel readies for delivery drone traffic jams">
            <a:extLst>
              <a:ext uri="{FF2B5EF4-FFF2-40B4-BE49-F238E27FC236}">
                <a16:creationId xmlns:a16="http://schemas.microsoft.com/office/drawing/2014/main" id="{8324C498-CDE7-41E1-B17D-AADE3BF8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500" y="1979452"/>
            <a:ext cx="3333039" cy="221647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3" descr="5 Reasons Why Choosing Solar Energy is Good for the Economy">
            <a:extLst>
              <a:ext uri="{FF2B5EF4-FFF2-40B4-BE49-F238E27FC236}">
                <a16:creationId xmlns:a16="http://schemas.microsoft.com/office/drawing/2014/main" id="{E0FF2949-5FF2-4850-8C01-EB71D5F5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4840448"/>
            <a:ext cx="3333039" cy="18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667D682-DFA4-14AD-F933-9ACADAE4C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915" y="2121972"/>
            <a:ext cx="5114894" cy="43841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2EBC7B0-7A70-45F7-9BF3-0BD0CFAE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7"/>
            <a:ext cx="10972800" cy="718227"/>
          </a:xfrm>
        </p:spPr>
        <p:txBody>
          <a:bodyPr/>
          <a:lstStyle/>
          <a:p>
            <a:r>
              <a:rPr lang="en-US" sz="3200" dirty="0"/>
              <a:t>PV Characteristics</a:t>
            </a:r>
            <a:endParaRPr lang="en-I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8761-A884-4996-BCC1-E5267A1C0D43}"/>
              </a:ext>
            </a:extLst>
          </p:cNvPr>
          <p:cNvSpPr txBox="1"/>
          <p:nvPr/>
        </p:nvSpPr>
        <p:spPr>
          <a:xfrm>
            <a:off x="766135" y="2121972"/>
            <a:ext cx="4651333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  <a:latin typeface="+mj-lt"/>
              </a:rPr>
              <a:t>Power curve depends on temperature, irradiance</a:t>
            </a:r>
            <a:r>
              <a:rPr lang="he-IL" sz="2100" dirty="0">
                <a:solidFill>
                  <a:srgbClr val="990099"/>
                </a:solidFill>
                <a:latin typeface="+mj-lt"/>
              </a:rPr>
              <a:t> </a:t>
            </a:r>
            <a:r>
              <a:rPr lang="en-US" sz="2100" dirty="0">
                <a:solidFill>
                  <a:srgbClr val="990099"/>
                </a:solidFill>
                <a:latin typeface="+mj-lt"/>
              </a:rPr>
              <a:t>etc.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990099"/>
              </a:solidFill>
              <a:latin typeface="+mj-lt"/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  <a:latin typeface="+mj-lt"/>
              </a:rPr>
              <a:t>MPP Tracking- Maintaining work around an optimal working point</a:t>
            </a:r>
          </a:p>
        </p:txBody>
      </p:sp>
      <p:pic>
        <p:nvPicPr>
          <p:cNvPr id="7" name="Picture 8" descr="Improved Performance of a Photovoltaic Panel by MPPT Algorithms | IntechOpen">
            <a:extLst>
              <a:ext uri="{FF2B5EF4-FFF2-40B4-BE49-F238E27FC236}">
                <a16:creationId xmlns:a16="http://schemas.microsoft.com/office/drawing/2014/main" id="{BBAC9A8C-D8D0-4CC2-A0AC-206CA8E2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0422" y="4396762"/>
            <a:ext cx="3245179" cy="2045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FB07E9-0F8B-4760-AB50-FCCEF877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59" y="4375791"/>
            <a:ext cx="2865763" cy="208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22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8574F-9805-4ADD-A745-B49E10F2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Project Spec</a:t>
            </a:r>
            <a:endParaRPr lang="en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032B9-DEFC-4A68-9AB3-9011942ACB29}"/>
              </a:ext>
            </a:extLst>
          </p:cNvPr>
          <p:cNvSpPr/>
          <p:nvPr/>
        </p:nvSpPr>
        <p:spPr>
          <a:xfrm>
            <a:off x="476658" y="2661337"/>
            <a:ext cx="6096000" cy="286847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990099"/>
                </a:solidFill>
              </a:rPr>
              <a:t>Efficiency:             ~ 95%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2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990099"/>
                </a:solidFill>
              </a:rPr>
              <a:t>Output voltage:       400V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2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990099"/>
                </a:solidFill>
              </a:rPr>
              <a:t>Max output power:  240 W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2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200" dirty="0">
                <a:solidFill>
                  <a:srgbClr val="990099"/>
                </a:solidFill>
              </a:rPr>
              <a:t>Input voltage:         20-40 V</a:t>
            </a:r>
            <a:endParaRPr lang="en-IL" sz="2200" dirty="0">
              <a:solidFill>
                <a:srgbClr val="990099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1346FD-32DC-4F65-AD72-1E1EB1D69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040" y="2897204"/>
            <a:ext cx="6652260" cy="223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5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3298-2072-4D34-A368-7223C157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8F40-1541-48EB-9509-32B44AAAC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493285"/>
            <a:ext cx="7848600" cy="4364715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Components selection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High efficiency- Zero voltage switch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High resonance current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2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High power density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3AA4C2F-AF3D-3BF2-D4CE-7DC19DFD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19" y="2283372"/>
            <a:ext cx="4273371" cy="396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3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C2422-30BA-4999-8224-D01676A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58303" y="1267651"/>
            <a:ext cx="8229600" cy="718227"/>
          </a:xfrm>
        </p:spPr>
        <p:txBody>
          <a:bodyPr/>
          <a:lstStyle/>
          <a:p>
            <a:r>
              <a:rPr lang="en-US" sz="3200" dirty="0"/>
              <a:t>Boost Converter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8BA8F-DD12-4A05-8067-DB022013B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36" y="2599253"/>
            <a:ext cx="3105150" cy="2028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4AB9F4-11B3-4970-B100-C735199A509F}"/>
                  </a:ext>
                </a:extLst>
              </p:cNvPr>
              <p:cNvSpPr/>
              <p:nvPr/>
            </p:nvSpPr>
            <p:spPr>
              <a:xfrm>
                <a:off x="731908" y="5005754"/>
                <a:ext cx="2889378" cy="7225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𝑏𝑜𝑜𝑠𝑡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E4AB9F4-11B3-4970-B100-C735199A5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08" y="5005754"/>
                <a:ext cx="2889378" cy="722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51EE26C-3122-401C-AF3A-505C5B8C882C}"/>
              </a:ext>
            </a:extLst>
          </p:cNvPr>
          <p:cNvSpPr/>
          <p:nvPr/>
        </p:nvSpPr>
        <p:spPr>
          <a:xfrm>
            <a:off x="5170105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I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C488DA-9575-4E8D-A10E-17EB45DF92E4}"/>
              </a:ext>
            </a:extLst>
          </p:cNvPr>
          <p:cNvSpPr/>
          <p:nvPr/>
        </p:nvSpPr>
        <p:spPr>
          <a:xfrm>
            <a:off x="4788047" y="1401103"/>
            <a:ext cx="3801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Resonant</a:t>
            </a:r>
            <a:r>
              <a:rPr lang="en-US" dirty="0"/>
              <a:t> </a:t>
            </a:r>
            <a:r>
              <a:rPr lang="en-US" sz="3200" dirty="0">
                <a:solidFill>
                  <a:srgbClr val="000099"/>
                </a:solidFill>
                <a:latin typeface="+mj-lt"/>
                <a:ea typeface="+mj-ea"/>
                <a:cs typeface="+mj-cs"/>
              </a:rPr>
              <a:t>Converter</a:t>
            </a:r>
            <a:endParaRPr lang="en-IL" sz="3200" dirty="0">
              <a:solidFill>
                <a:srgbClr val="000099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D3F2EA-4DE4-4C49-82F9-4B5F045D7856}"/>
                  </a:ext>
                </a:extLst>
              </p:cNvPr>
              <p:cNvSpPr/>
              <p:nvPr/>
            </p:nvSpPr>
            <p:spPr>
              <a:xfrm>
                <a:off x="3573945" y="4758859"/>
                <a:ext cx="5054396" cy="11928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𝑆𝑅𝐶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𝑟𝑒𝑠</m:t>
                                      </m:r>
                                    </m:sub>
                                  </m:sSub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𝑟𝑒𝑠</m:t>
                                      </m:r>
                                    </m:sub>
                                  </m:sSub>
                                </m:e>
                              </m:rad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9D3F2EA-4DE4-4C49-82F9-4B5F045D7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945" y="4758859"/>
                <a:ext cx="5054396" cy="1192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9EE1FCA-B8CD-4968-A479-EABDD7EAC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088" y="3931893"/>
            <a:ext cx="3455843" cy="28468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2345E8-8314-499B-A425-F5981F25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63" y="2599253"/>
            <a:ext cx="4560370" cy="2028826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DA74A36-8274-0453-1367-B64132CB1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6789" y="3340497"/>
            <a:ext cx="332400" cy="369333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10484DAC-A631-F57C-259A-E4A6C308AA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4383" y="3573325"/>
            <a:ext cx="374545" cy="263569"/>
          </a:xfrm>
          <a:prstGeom prst="rect">
            <a:avLst/>
          </a:prstGeom>
        </p:spPr>
      </p:pic>
      <p:pic>
        <p:nvPicPr>
          <p:cNvPr id="25" name="תמונה 24">
            <a:extLst>
              <a:ext uri="{FF2B5EF4-FFF2-40B4-BE49-F238E27FC236}">
                <a16:creationId xmlns:a16="http://schemas.microsoft.com/office/drawing/2014/main" id="{90C2C902-4F9F-DF27-CE88-CFAD1FA8C3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7043" y="3335777"/>
            <a:ext cx="338099" cy="2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5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2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C2422-30BA-4999-8224-D01676A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61997"/>
            <a:ext cx="8229600" cy="718227"/>
          </a:xfrm>
        </p:spPr>
        <p:txBody>
          <a:bodyPr/>
          <a:lstStyle/>
          <a:p>
            <a:r>
              <a:rPr lang="en-US" sz="3200" dirty="0"/>
              <a:t>Merged PWM Resonant Converter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45D966-762B-449B-823C-D68D82A4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13" y="1728592"/>
            <a:ext cx="10808414" cy="4545601"/>
          </a:xfrm>
        </p:spPr>
        <p:txBody>
          <a:bodyPr/>
          <a:lstStyle/>
          <a:p>
            <a:pPr marL="42860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/>
          </a:p>
          <a:p>
            <a:pPr marL="342891" lvl="1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>
              <a:ea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B65E36-932B-447F-A30A-D637CA72F3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691" y="1728591"/>
            <a:ext cx="2135868" cy="13955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C49F94-FC73-4AFF-A070-8C78289B30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39" y="1743294"/>
            <a:ext cx="3070745" cy="13661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7B84D01-AC23-4500-8118-A50083C71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662" y="3124113"/>
            <a:ext cx="5122419" cy="2890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C6AA0BB6-A2F5-C4D8-E522-5252FF050A6B}"/>
                  </a:ext>
                </a:extLst>
              </p:cNvPr>
              <p:cNvSpPr txBox="1"/>
              <p:nvPr/>
            </p:nvSpPr>
            <p:spPr>
              <a:xfrm>
                <a:off x="2123008" y="6044024"/>
                <a:ext cx="6515100" cy="72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𝑃𝑉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𝑏𝑜𝑜𝑠𝑡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𝑆𝑅𝐶</m:t>
                          </m:r>
                        </m:sub>
                      </m:sSub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11" name="תיבת טקסט 10">
                <a:extLst>
                  <a:ext uri="{FF2B5EF4-FFF2-40B4-BE49-F238E27FC236}">
                    <a16:creationId xmlns:a16="http://schemas.microsoft.com/office/drawing/2014/main" id="{C6AA0BB6-A2F5-C4D8-E522-5252FF050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08" y="6044024"/>
                <a:ext cx="6515100" cy="7205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תמונה 2">
            <a:extLst>
              <a:ext uri="{FF2B5EF4-FFF2-40B4-BE49-F238E27FC236}">
                <a16:creationId xmlns:a16="http://schemas.microsoft.com/office/drawing/2014/main" id="{C1D7EAE7-2F66-D6A7-D7F6-C95F559F0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5009" y="2298108"/>
            <a:ext cx="198813" cy="13736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15D0A10-B2A2-C33D-B3AA-8095BBC02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621" y="2228657"/>
            <a:ext cx="219106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239F9C-2F1D-11AF-F91B-E0983673A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PCB</a:t>
            </a:r>
            <a:r>
              <a:rPr lang="he-IL" dirty="0"/>
              <a:t> </a:t>
            </a:r>
            <a:r>
              <a:rPr lang="en-US" dirty="0"/>
              <a:t>Design</a:t>
            </a:r>
            <a:endParaRPr lang="en-IL" dirty="0"/>
          </a:p>
        </p:txBody>
      </p:sp>
      <p:pic>
        <p:nvPicPr>
          <p:cNvPr id="6" name="תמונה 10">
            <a:extLst>
              <a:ext uri="{FF2B5EF4-FFF2-40B4-BE49-F238E27FC236}">
                <a16:creationId xmlns:a16="http://schemas.microsoft.com/office/drawing/2014/main" id="{F88F30BB-D67F-EC10-0919-3AFBA8337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38" y="2044701"/>
            <a:ext cx="5636524" cy="463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F0DD0B18-3456-399D-96B7-C1B3CADE9058}"/>
              </a:ext>
            </a:extLst>
          </p:cNvPr>
          <p:cNvSpPr/>
          <p:nvPr/>
        </p:nvSpPr>
        <p:spPr>
          <a:xfrm>
            <a:off x="3023737" y="4035669"/>
            <a:ext cx="2198893" cy="12924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23" name="מחבר: מרפקי 22">
            <a:extLst>
              <a:ext uri="{FF2B5EF4-FFF2-40B4-BE49-F238E27FC236}">
                <a16:creationId xmlns:a16="http://schemas.microsoft.com/office/drawing/2014/main" id="{2F7F7883-A427-7608-E35C-1BD0B67F749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23737" y="4804503"/>
            <a:ext cx="4330543" cy="1875687"/>
          </a:xfrm>
          <a:prstGeom prst="bentConnector3">
            <a:avLst>
              <a:gd name="adj1" fmla="val 258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מחבר: מרפקי 30">
            <a:extLst>
              <a:ext uri="{FF2B5EF4-FFF2-40B4-BE49-F238E27FC236}">
                <a16:creationId xmlns:a16="http://schemas.microsoft.com/office/drawing/2014/main" id="{07AAC5C8-CB4B-D676-A7C2-B27467F691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94151" y="4804501"/>
            <a:ext cx="4260136" cy="625228"/>
          </a:xfrm>
          <a:prstGeom prst="bentConnector3">
            <a:avLst>
              <a:gd name="adj1" fmla="val 4504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מחבר: מרפקי 43">
            <a:extLst>
              <a:ext uri="{FF2B5EF4-FFF2-40B4-BE49-F238E27FC236}">
                <a16:creationId xmlns:a16="http://schemas.microsoft.com/office/drawing/2014/main" id="{A1FC3748-4129-2B22-FE91-29CC40C1D8C8}"/>
              </a:ext>
            </a:extLst>
          </p:cNvPr>
          <p:cNvCxnSpPr>
            <a:cxnSpLocks/>
          </p:cNvCxnSpPr>
          <p:nvPr/>
        </p:nvCxnSpPr>
        <p:spPr>
          <a:xfrm rot="5400000">
            <a:off x="2412172" y="6058134"/>
            <a:ext cx="1256808" cy="12700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מחבר: מרפקי 50">
            <a:extLst>
              <a:ext uri="{FF2B5EF4-FFF2-40B4-BE49-F238E27FC236}">
                <a16:creationId xmlns:a16="http://schemas.microsoft.com/office/drawing/2014/main" id="{5D047BDB-AC81-B869-C6EB-ECD08EBE8FD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77550" y="4597479"/>
            <a:ext cx="2556596" cy="1608828"/>
          </a:xfrm>
          <a:prstGeom prst="bentConnector3">
            <a:avLst>
              <a:gd name="adj1" fmla="val 82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מחבר: מרפקי 55">
            <a:extLst>
              <a:ext uri="{FF2B5EF4-FFF2-40B4-BE49-F238E27FC236}">
                <a16:creationId xmlns:a16="http://schemas.microsoft.com/office/drawing/2014/main" id="{98D8DC61-1770-9A21-5BDF-EBEE216D72F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26850" y="5054271"/>
            <a:ext cx="1970448" cy="1225712"/>
          </a:xfrm>
          <a:prstGeom prst="bentConnector3">
            <a:avLst>
              <a:gd name="adj1" fmla="val 98637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מחבר: מרפקי 67">
            <a:extLst>
              <a:ext uri="{FF2B5EF4-FFF2-40B4-BE49-F238E27FC236}">
                <a16:creationId xmlns:a16="http://schemas.microsoft.com/office/drawing/2014/main" id="{9FB3028F-731C-5D2D-B8C0-2A4BA810EC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21975" y="4200905"/>
            <a:ext cx="533150" cy="438357"/>
          </a:xfrm>
          <a:prstGeom prst="bentConnector3">
            <a:avLst>
              <a:gd name="adj1" fmla="val 104421"/>
            </a:avLst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מחבר חץ ישר 82">
            <a:extLst>
              <a:ext uri="{FF2B5EF4-FFF2-40B4-BE49-F238E27FC236}">
                <a16:creationId xmlns:a16="http://schemas.microsoft.com/office/drawing/2014/main" id="{8912AB5D-F6EF-B0F3-56E8-3DAD9D7BA9DB}"/>
              </a:ext>
            </a:extLst>
          </p:cNvPr>
          <p:cNvCxnSpPr>
            <a:cxnSpLocks/>
          </p:cNvCxnSpPr>
          <p:nvPr/>
        </p:nvCxnSpPr>
        <p:spPr>
          <a:xfrm>
            <a:off x="1556885" y="6005146"/>
            <a:ext cx="13034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מחבר חץ ישר 90">
            <a:extLst>
              <a:ext uri="{FF2B5EF4-FFF2-40B4-BE49-F238E27FC236}">
                <a16:creationId xmlns:a16="http://schemas.microsoft.com/office/drawing/2014/main" id="{5DC9A0C6-4716-5663-1339-EC2C2DC37D04}"/>
              </a:ext>
            </a:extLst>
          </p:cNvPr>
          <p:cNvCxnSpPr>
            <a:cxnSpLocks/>
          </p:cNvCxnSpPr>
          <p:nvPr/>
        </p:nvCxnSpPr>
        <p:spPr>
          <a:xfrm>
            <a:off x="1556884" y="4649663"/>
            <a:ext cx="13034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2" name="מחבר חץ ישר 91">
            <a:extLst>
              <a:ext uri="{FF2B5EF4-FFF2-40B4-BE49-F238E27FC236}">
                <a16:creationId xmlns:a16="http://schemas.microsoft.com/office/drawing/2014/main" id="{D976953A-D318-FC7F-847E-52786A071CF8}"/>
              </a:ext>
            </a:extLst>
          </p:cNvPr>
          <p:cNvCxnSpPr>
            <a:cxnSpLocks/>
          </p:cNvCxnSpPr>
          <p:nvPr/>
        </p:nvCxnSpPr>
        <p:spPr>
          <a:xfrm flipH="1">
            <a:off x="8915400" y="5213838"/>
            <a:ext cx="140676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תיבת טקסט 96">
            <a:extLst>
              <a:ext uri="{FF2B5EF4-FFF2-40B4-BE49-F238E27FC236}">
                <a16:creationId xmlns:a16="http://schemas.microsoft.com/office/drawing/2014/main" id="{F8EF43B0-D3AE-0C06-FD2C-E46360FA39D1}"/>
              </a:ext>
            </a:extLst>
          </p:cNvPr>
          <p:cNvSpPr txBox="1"/>
          <p:nvPr/>
        </p:nvSpPr>
        <p:spPr>
          <a:xfrm>
            <a:off x="609600" y="4464997"/>
            <a:ext cx="902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L" dirty="0"/>
              <a:t>B</a:t>
            </a:r>
            <a:r>
              <a:rPr lang="en-US" altLang="en-IL" sz="1800" dirty="0"/>
              <a:t>oost</a:t>
            </a:r>
            <a:endParaRPr lang="en-IL" dirty="0"/>
          </a:p>
        </p:txBody>
      </p:sp>
      <p:sp>
        <p:nvSpPr>
          <p:cNvPr id="99" name="תיבת טקסט 98">
            <a:extLst>
              <a:ext uri="{FF2B5EF4-FFF2-40B4-BE49-F238E27FC236}">
                <a16:creationId xmlns:a16="http://schemas.microsoft.com/office/drawing/2014/main" id="{0076E05E-E4E9-E01E-9740-359C9E74C0AE}"/>
              </a:ext>
            </a:extLst>
          </p:cNvPr>
          <p:cNvSpPr txBox="1"/>
          <p:nvPr/>
        </p:nvSpPr>
        <p:spPr>
          <a:xfrm>
            <a:off x="609600" y="5820480"/>
            <a:ext cx="9472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L" sz="1800" dirty="0"/>
              <a:t>Control</a:t>
            </a:r>
            <a:endParaRPr lang="en-IL" dirty="0"/>
          </a:p>
        </p:txBody>
      </p:sp>
      <p:sp>
        <p:nvSpPr>
          <p:cNvPr id="101" name="תיבת טקסט 100">
            <a:extLst>
              <a:ext uri="{FF2B5EF4-FFF2-40B4-BE49-F238E27FC236}">
                <a16:creationId xmlns:a16="http://schemas.microsoft.com/office/drawing/2014/main" id="{1992F529-C1C4-9FE2-6B96-D45AE091D705}"/>
              </a:ext>
            </a:extLst>
          </p:cNvPr>
          <p:cNvSpPr txBox="1"/>
          <p:nvPr/>
        </p:nvSpPr>
        <p:spPr>
          <a:xfrm>
            <a:off x="10489066" y="4976391"/>
            <a:ext cx="1222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IL" sz="1800" dirty="0"/>
              <a:t>Output stage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6324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7" grpId="0"/>
      <p:bldP spid="99" grpId="0"/>
      <p:bldP spid="10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047D84-6675-AC8F-2758-BFEF7D69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38F8A2-7B3B-57AA-6CAC-DE98FE51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946726"/>
            <a:ext cx="6184900" cy="43647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200" dirty="0"/>
              <a:t>Charging by using renewable energy</a:t>
            </a:r>
          </a:p>
          <a:p>
            <a:pPr marL="0" indent="0">
              <a:defRPr/>
            </a:pPr>
            <a:endParaRPr lang="en-US" altLang="en-IL" sz="22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200" dirty="0"/>
              <a:t>Independently control duty cycle and switch frequency allow us to stable the output voltage while achieving stable output.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305683-FA2A-B29C-373C-5C7D711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86" y="2244545"/>
            <a:ext cx="4873314" cy="34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939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8375</TotalTime>
  <Words>219</Words>
  <Application>Microsoft Office PowerPoint</Application>
  <PresentationFormat>מסך רחב</PresentationFormat>
  <Paragraphs>72</Paragraphs>
  <Slides>13</Slides>
  <Notes>2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Helvetica</vt:lpstr>
      <vt:lpstr>Wingdings</vt:lpstr>
      <vt:lpstr>Default Design</vt:lpstr>
      <vt:lpstr>מצגת של PowerPoint‏</vt:lpstr>
      <vt:lpstr>Introduction</vt:lpstr>
      <vt:lpstr>PV Characteristics</vt:lpstr>
      <vt:lpstr>Project Spec</vt:lpstr>
      <vt:lpstr>Challenges</vt:lpstr>
      <vt:lpstr>Boost Converter</vt:lpstr>
      <vt:lpstr>Merged PWM Resonant Converter</vt:lpstr>
      <vt:lpstr>PCB Design</vt:lpstr>
      <vt:lpstr>Conclusions</vt:lpstr>
      <vt:lpstr>Future work </vt:lpstr>
      <vt:lpstr>מצגת של PowerPoint‏</vt:lpstr>
      <vt:lpstr>Circuit Simulation 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Ultra-Fast Switching Circuits  Realized by Monolithic Technology</dc:title>
  <dc:creator>Mor Peretz</dc:creator>
  <cp:lastModifiedBy>bar moskovich</cp:lastModifiedBy>
  <cp:revision>237</cp:revision>
  <dcterms:created xsi:type="dcterms:W3CDTF">2016-01-02T13:09:40Z</dcterms:created>
  <dcterms:modified xsi:type="dcterms:W3CDTF">2022-06-30T05:16:45Z</dcterms:modified>
</cp:coreProperties>
</file>